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7DD19AE-DCFE-436B-81F6-F9D348B267F9}" type="datetimeFigureOut">
              <a:rPr lang="en-US" smtClean="0"/>
              <a:t>10/8/2012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4BB298-C063-412A-B967-6D18CD87E8B1}" type="slidenum">
              <a:rPr lang="en-US" smtClean="0"/>
              <a:t>‹#›</a:t>
            </a:fld>
            <a:endParaRPr lang="en-US"/>
          </a:p>
        </p:txBody>
      </p:sp>
    </p:spTree>
    <p:extLst>
      <p:ext uri="{BB962C8B-B14F-4D97-AF65-F5344CB8AC3E}">
        <p14:creationId xmlns:p14="http://schemas.microsoft.com/office/powerpoint/2010/main" val="3669107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DD19AE-DCFE-436B-81F6-F9D348B267F9}" type="datetimeFigureOut">
              <a:rPr lang="en-US" smtClean="0"/>
              <a:t>10/8/2012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4BB298-C063-412A-B967-6D18CD87E8B1}" type="slidenum">
              <a:rPr lang="en-US" smtClean="0"/>
              <a:t>‹#›</a:t>
            </a:fld>
            <a:endParaRPr lang="en-US"/>
          </a:p>
        </p:txBody>
      </p:sp>
    </p:spTree>
    <p:extLst>
      <p:ext uri="{BB962C8B-B14F-4D97-AF65-F5344CB8AC3E}">
        <p14:creationId xmlns:p14="http://schemas.microsoft.com/office/powerpoint/2010/main" val="37190928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DD19AE-DCFE-436B-81F6-F9D348B267F9}" type="datetimeFigureOut">
              <a:rPr lang="en-US" smtClean="0"/>
              <a:t>10/8/2012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4BB298-C063-412A-B967-6D18CD87E8B1}" type="slidenum">
              <a:rPr lang="en-US" smtClean="0"/>
              <a:t>‹#›</a:t>
            </a:fld>
            <a:endParaRPr lang="en-US"/>
          </a:p>
        </p:txBody>
      </p:sp>
    </p:spTree>
    <p:extLst>
      <p:ext uri="{BB962C8B-B14F-4D97-AF65-F5344CB8AC3E}">
        <p14:creationId xmlns:p14="http://schemas.microsoft.com/office/powerpoint/2010/main" val="26616063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DD19AE-DCFE-436B-81F6-F9D348B267F9}" type="datetimeFigureOut">
              <a:rPr lang="en-US" smtClean="0"/>
              <a:t>10/8/2012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4BB298-C063-412A-B967-6D18CD87E8B1}" type="slidenum">
              <a:rPr lang="en-US" smtClean="0"/>
              <a:t>‹#›</a:t>
            </a:fld>
            <a:endParaRPr lang="en-US"/>
          </a:p>
        </p:txBody>
      </p:sp>
    </p:spTree>
    <p:extLst>
      <p:ext uri="{BB962C8B-B14F-4D97-AF65-F5344CB8AC3E}">
        <p14:creationId xmlns:p14="http://schemas.microsoft.com/office/powerpoint/2010/main" val="297644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DD19AE-DCFE-436B-81F6-F9D348B267F9}" type="datetimeFigureOut">
              <a:rPr lang="en-US" smtClean="0"/>
              <a:t>10/8/2012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4BB298-C063-412A-B967-6D18CD87E8B1}" type="slidenum">
              <a:rPr lang="en-US" smtClean="0"/>
              <a:t>‹#›</a:t>
            </a:fld>
            <a:endParaRPr lang="en-US"/>
          </a:p>
        </p:txBody>
      </p:sp>
    </p:spTree>
    <p:extLst>
      <p:ext uri="{BB962C8B-B14F-4D97-AF65-F5344CB8AC3E}">
        <p14:creationId xmlns:p14="http://schemas.microsoft.com/office/powerpoint/2010/main" val="41438153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7DD19AE-DCFE-436B-81F6-F9D348B267F9}" type="datetimeFigureOut">
              <a:rPr lang="en-US" smtClean="0"/>
              <a:t>10/8/2012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4BB298-C063-412A-B967-6D18CD87E8B1}" type="slidenum">
              <a:rPr lang="en-US" smtClean="0"/>
              <a:t>‹#›</a:t>
            </a:fld>
            <a:endParaRPr lang="en-US"/>
          </a:p>
        </p:txBody>
      </p:sp>
    </p:spTree>
    <p:extLst>
      <p:ext uri="{BB962C8B-B14F-4D97-AF65-F5344CB8AC3E}">
        <p14:creationId xmlns:p14="http://schemas.microsoft.com/office/powerpoint/2010/main" val="22781102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7DD19AE-DCFE-436B-81F6-F9D348B267F9}" type="datetimeFigureOut">
              <a:rPr lang="en-US" smtClean="0"/>
              <a:t>10/8/2012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4BB298-C063-412A-B967-6D18CD87E8B1}" type="slidenum">
              <a:rPr lang="en-US" smtClean="0"/>
              <a:t>‹#›</a:t>
            </a:fld>
            <a:endParaRPr lang="en-US"/>
          </a:p>
        </p:txBody>
      </p:sp>
    </p:spTree>
    <p:extLst>
      <p:ext uri="{BB962C8B-B14F-4D97-AF65-F5344CB8AC3E}">
        <p14:creationId xmlns:p14="http://schemas.microsoft.com/office/powerpoint/2010/main" val="2786619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7DD19AE-DCFE-436B-81F6-F9D348B267F9}" type="datetimeFigureOut">
              <a:rPr lang="en-US" smtClean="0"/>
              <a:t>10/8/2012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4BB298-C063-412A-B967-6D18CD87E8B1}" type="slidenum">
              <a:rPr lang="en-US" smtClean="0"/>
              <a:t>‹#›</a:t>
            </a:fld>
            <a:endParaRPr lang="en-US"/>
          </a:p>
        </p:txBody>
      </p:sp>
    </p:spTree>
    <p:extLst>
      <p:ext uri="{BB962C8B-B14F-4D97-AF65-F5344CB8AC3E}">
        <p14:creationId xmlns:p14="http://schemas.microsoft.com/office/powerpoint/2010/main" val="33510900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DD19AE-DCFE-436B-81F6-F9D348B267F9}" type="datetimeFigureOut">
              <a:rPr lang="en-US" smtClean="0"/>
              <a:t>10/8/2012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4BB298-C063-412A-B967-6D18CD87E8B1}" type="slidenum">
              <a:rPr lang="en-US" smtClean="0"/>
              <a:t>‹#›</a:t>
            </a:fld>
            <a:endParaRPr lang="en-US"/>
          </a:p>
        </p:txBody>
      </p:sp>
    </p:spTree>
    <p:extLst>
      <p:ext uri="{BB962C8B-B14F-4D97-AF65-F5344CB8AC3E}">
        <p14:creationId xmlns:p14="http://schemas.microsoft.com/office/powerpoint/2010/main" val="2071824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DD19AE-DCFE-436B-81F6-F9D348B267F9}" type="datetimeFigureOut">
              <a:rPr lang="en-US" smtClean="0"/>
              <a:t>10/8/2012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4BB298-C063-412A-B967-6D18CD87E8B1}" type="slidenum">
              <a:rPr lang="en-US" smtClean="0"/>
              <a:t>‹#›</a:t>
            </a:fld>
            <a:endParaRPr lang="en-US"/>
          </a:p>
        </p:txBody>
      </p:sp>
    </p:spTree>
    <p:extLst>
      <p:ext uri="{BB962C8B-B14F-4D97-AF65-F5344CB8AC3E}">
        <p14:creationId xmlns:p14="http://schemas.microsoft.com/office/powerpoint/2010/main" val="2964845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DD19AE-DCFE-436B-81F6-F9D348B267F9}" type="datetimeFigureOut">
              <a:rPr lang="en-US" smtClean="0"/>
              <a:t>10/8/2012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4BB298-C063-412A-B967-6D18CD87E8B1}" type="slidenum">
              <a:rPr lang="en-US" smtClean="0"/>
              <a:t>‹#›</a:t>
            </a:fld>
            <a:endParaRPr lang="en-US"/>
          </a:p>
        </p:txBody>
      </p:sp>
    </p:spTree>
    <p:extLst>
      <p:ext uri="{BB962C8B-B14F-4D97-AF65-F5344CB8AC3E}">
        <p14:creationId xmlns:p14="http://schemas.microsoft.com/office/powerpoint/2010/main" val="258197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DD19AE-DCFE-436B-81F6-F9D348B267F9}" type="datetimeFigureOut">
              <a:rPr lang="en-US" smtClean="0"/>
              <a:t>10/8/2012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4BB298-C063-412A-B967-6D18CD87E8B1}" type="slidenum">
              <a:rPr lang="en-US" smtClean="0"/>
              <a:t>‹#›</a:t>
            </a:fld>
            <a:endParaRPr lang="en-US"/>
          </a:p>
        </p:txBody>
      </p:sp>
    </p:spTree>
    <p:extLst>
      <p:ext uri="{BB962C8B-B14F-4D97-AF65-F5344CB8AC3E}">
        <p14:creationId xmlns:p14="http://schemas.microsoft.com/office/powerpoint/2010/main" val="2569688550"/>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609600"/>
            <a:ext cx="7696200" cy="2133600"/>
          </a:xfrm>
        </p:spPr>
        <p:txBody>
          <a:bodyPr/>
          <a:lstStyle/>
          <a:p>
            <a:r>
              <a:rPr lang="en-US" b="1" dirty="0" smtClean="0">
                <a:solidFill>
                  <a:srgbClr val="FF0000"/>
                </a:solidFill>
                <a:latin typeface="Comic Sans MS" pitchFamily="66" charset="0"/>
                <a:cs typeface="Leelawadee" pitchFamily="34" charset="-34"/>
              </a:rPr>
              <a:t>Eating Disorders</a:t>
            </a:r>
            <a:endParaRPr lang="en-US" b="1" dirty="0">
              <a:solidFill>
                <a:srgbClr val="FF0000"/>
              </a:solidFill>
              <a:latin typeface="Comic Sans MS" pitchFamily="66" charset="0"/>
              <a:cs typeface="Leelawadee" pitchFamily="34" charset="-34"/>
            </a:endParaRPr>
          </a:p>
        </p:txBody>
      </p:sp>
      <p:sp>
        <p:nvSpPr>
          <p:cNvPr id="3" name="Subtitle 2"/>
          <p:cNvSpPr>
            <a:spLocks noGrp="1"/>
          </p:cNvSpPr>
          <p:nvPr>
            <p:ph type="subTitle" idx="1"/>
          </p:nvPr>
        </p:nvSpPr>
        <p:spPr>
          <a:xfrm>
            <a:off x="1371600" y="2286000"/>
            <a:ext cx="6400800" cy="3352800"/>
          </a:xfrm>
        </p:spPr>
        <p:txBody>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7400" y="3062286"/>
            <a:ext cx="1771650" cy="1662113"/>
          </a:xfrm>
          <a:prstGeom prst="rect">
            <a:avLst/>
          </a:prstGeom>
        </p:spPr>
      </p:pic>
    </p:spTree>
    <p:extLst>
      <p:ext uri="{BB962C8B-B14F-4D97-AF65-F5344CB8AC3E}">
        <p14:creationId xmlns:p14="http://schemas.microsoft.com/office/powerpoint/2010/main" val="5696817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latin typeface="Comic Sans MS" pitchFamily="66" charset="0"/>
              </a:rPr>
              <a:t>Binge Eating Disorder</a:t>
            </a:r>
            <a:endParaRPr lang="en-US" b="1" dirty="0">
              <a:solidFill>
                <a:srgbClr val="FF0000"/>
              </a:solidFill>
              <a:latin typeface="Comic Sans MS" pitchFamily="66" charset="0"/>
            </a:endParaRPr>
          </a:p>
        </p:txBody>
      </p:sp>
      <p:sp>
        <p:nvSpPr>
          <p:cNvPr id="3" name="Content Placeholder 2"/>
          <p:cNvSpPr>
            <a:spLocks noGrp="1"/>
          </p:cNvSpPr>
          <p:nvPr>
            <p:ph idx="1"/>
          </p:nvPr>
        </p:nvSpPr>
        <p:spPr/>
        <p:txBody>
          <a:bodyPr>
            <a:normAutofit lnSpcReduction="10000"/>
          </a:bodyPr>
          <a:lstStyle/>
          <a:p>
            <a:r>
              <a:rPr lang="en-US" dirty="0" smtClean="0"/>
              <a:t>Binge eating disorders, or compulsive overeating, eat unusually large amounts of food at a time.</a:t>
            </a:r>
          </a:p>
          <a:p>
            <a:r>
              <a:rPr lang="en-US" dirty="0" smtClean="0"/>
              <a:t>People use food as a way of coping with depression and other mental/ emotion problems.</a:t>
            </a:r>
          </a:p>
          <a:p>
            <a:r>
              <a:rPr lang="en-US" dirty="0" smtClean="0"/>
              <a:t>It often leads to excess weight, it contributes to many health problems such as obesity, diabetes, and heart disease.</a:t>
            </a:r>
            <a:endParaRPr lang="en-US" dirty="0"/>
          </a:p>
        </p:txBody>
      </p:sp>
    </p:spTree>
    <p:extLst>
      <p:ext uri="{BB962C8B-B14F-4D97-AF65-F5344CB8AC3E}">
        <p14:creationId xmlns:p14="http://schemas.microsoft.com/office/powerpoint/2010/main" val="363880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0000"/>
                </a:solidFill>
                <a:latin typeface="Comic Sans MS" pitchFamily="66" charset="0"/>
              </a:rPr>
              <a:t>The Risks of Eating Disorders</a:t>
            </a:r>
            <a:endParaRPr lang="en-US" dirty="0">
              <a:solidFill>
                <a:srgbClr val="FF0000"/>
              </a:solidFill>
              <a:latin typeface="Comic Sans MS" pitchFamily="66" charset="0"/>
            </a:endParaRPr>
          </a:p>
        </p:txBody>
      </p:sp>
      <p:sp>
        <p:nvSpPr>
          <p:cNvPr id="3" name="Content Placeholder 2"/>
          <p:cNvSpPr>
            <a:spLocks noGrp="1"/>
          </p:cNvSpPr>
          <p:nvPr>
            <p:ph idx="1"/>
          </p:nvPr>
        </p:nvSpPr>
        <p:spPr/>
        <p:txBody>
          <a:bodyPr/>
          <a:lstStyle/>
          <a:p>
            <a:r>
              <a:rPr lang="en-US" dirty="0" smtClean="0"/>
              <a:t>Many teens spend a great deal of time worrying about their weight. Some even try to lose weight. Sometimes these worries and efforts get out of control.</a:t>
            </a:r>
          </a:p>
          <a:p>
            <a:r>
              <a:rPr lang="en-US" b="1" dirty="0" smtClean="0"/>
              <a:t>Eating disorders </a:t>
            </a:r>
            <a:r>
              <a:rPr lang="en-US" dirty="0" smtClean="0"/>
              <a:t>are </a:t>
            </a:r>
            <a:r>
              <a:rPr lang="en-US" i="1" dirty="0" smtClean="0"/>
              <a:t>extreme and damaging eating behaviors that can lead to sickness and even death.</a:t>
            </a:r>
          </a:p>
          <a:p>
            <a:pPr marL="0" indent="0">
              <a:buNone/>
            </a:pPr>
            <a:endParaRPr lang="en-US" dirty="0"/>
          </a:p>
        </p:txBody>
      </p:sp>
    </p:spTree>
    <p:extLst>
      <p:ext uri="{BB962C8B-B14F-4D97-AF65-F5344CB8AC3E}">
        <p14:creationId xmlns:p14="http://schemas.microsoft.com/office/powerpoint/2010/main" val="27766091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US" dirty="0"/>
          </a:p>
        </p:txBody>
      </p:sp>
      <p:sp>
        <p:nvSpPr>
          <p:cNvPr id="3" name="Content Placeholder 2"/>
          <p:cNvSpPr>
            <a:spLocks noGrp="1"/>
          </p:cNvSpPr>
          <p:nvPr>
            <p:ph idx="1"/>
          </p:nvPr>
        </p:nvSpPr>
        <p:spPr>
          <a:xfrm>
            <a:off x="457200" y="685800"/>
            <a:ext cx="8229600" cy="5440363"/>
          </a:xfrm>
        </p:spPr>
        <p:txBody>
          <a:bodyPr/>
          <a:lstStyle/>
          <a:p>
            <a:r>
              <a:rPr lang="en-US" dirty="0" smtClean="0"/>
              <a:t>Eating disorders can be triggered by many psychological factors, including low self- esteem, an unrealistic body image, and depression.</a:t>
            </a:r>
          </a:p>
          <a:p>
            <a:r>
              <a:rPr lang="en-US" dirty="0" smtClean="0"/>
              <a:t>Eating disorders are serious; they can be fatal.</a:t>
            </a:r>
          </a:p>
          <a:p>
            <a:r>
              <a:rPr lang="en-US" dirty="0" smtClean="0"/>
              <a:t>People with eating disorders need to seek appropriate professional help.</a:t>
            </a:r>
            <a:endParaRPr lang="en-US" dirty="0"/>
          </a:p>
        </p:txBody>
      </p:sp>
    </p:spTree>
    <p:extLst>
      <p:ext uri="{BB962C8B-B14F-4D97-AF65-F5344CB8AC3E}">
        <p14:creationId xmlns:p14="http://schemas.microsoft.com/office/powerpoint/2010/main" val="6342754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latin typeface="Comic Sans MS" pitchFamily="66" charset="0"/>
              </a:rPr>
              <a:t>Anorexia Nervous</a:t>
            </a:r>
            <a:endParaRPr lang="en-US" b="1" dirty="0">
              <a:solidFill>
                <a:srgbClr val="FF0000"/>
              </a:solidFill>
              <a:latin typeface="Comic Sans MS" pitchFamily="66" charset="0"/>
            </a:endParaRPr>
          </a:p>
        </p:txBody>
      </p:sp>
      <p:sp>
        <p:nvSpPr>
          <p:cNvPr id="3" name="Content Placeholder 2"/>
          <p:cNvSpPr>
            <a:spLocks noGrp="1"/>
          </p:cNvSpPr>
          <p:nvPr>
            <p:ph idx="1"/>
          </p:nvPr>
        </p:nvSpPr>
        <p:spPr/>
        <p:txBody>
          <a:bodyPr>
            <a:normAutofit lnSpcReduction="10000"/>
          </a:bodyPr>
          <a:lstStyle/>
          <a:p>
            <a:r>
              <a:rPr lang="en-US" b="1" dirty="0" smtClean="0"/>
              <a:t>Anorexia nervosa </a:t>
            </a:r>
            <a:r>
              <a:rPr lang="en-US" dirty="0" smtClean="0"/>
              <a:t>is </a:t>
            </a:r>
            <a:r>
              <a:rPr lang="en-US" i="1" dirty="0" smtClean="0"/>
              <a:t>an eating disorder characterized by self-starvation leading to extreme weight loss.</a:t>
            </a:r>
          </a:p>
          <a:p>
            <a:r>
              <a:rPr lang="en-US" dirty="0" smtClean="0"/>
              <a:t>Anorexia means “without appetite”, and nervosa means “ of nervous origin”.</a:t>
            </a:r>
          </a:p>
          <a:p>
            <a:r>
              <a:rPr lang="en-US" dirty="0" smtClean="0"/>
              <a:t>More common in teenage girls and young women. </a:t>
            </a:r>
          </a:p>
          <a:p>
            <a:r>
              <a:rPr lang="en-US" dirty="0" smtClean="0"/>
              <a:t>People with anorexia nervosa have a distorted body image.</a:t>
            </a:r>
            <a:endParaRPr lang="en-US" dirty="0"/>
          </a:p>
        </p:txBody>
      </p:sp>
    </p:spTree>
    <p:extLst>
      <p:ext uri="{BB962C8B-B14F-4D97-AF65-F5344CB8AC3E}">
        <p14:creationId xmlns:p14="http://schemas.microsoft.com/office/powerpoint/2010/main" val="3678284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3352800" cy="762000"/>
          </a:xfrm>
        </p:spPr>
        <p:txBody>
          <a:bodyPr/>
          <a:lstStyle/>
          <a:p>
            <a:r>
              <a:rPr lang="en-US" dirty="0" smtClean="0">
                <a:solidFill>
                  <a:srgbClr val="FF0000"/>
                </a:solidFill>
                <a:latin typeface="Comic Sans MS" pitchFamily="66" charset="0"/>
              </a:rPr>
              <a:t>Continue</a:t>
            </a:r>
            <a:endParaRPr lang="en-US" dirty="0">
              <a:solidFill>
                <a:srgbClr val="FF0000"/>
              </a:solidFill>
              <a:latin typeface="Comic Sans MS" pitchFamily="66" charset="0"/>
            </a:endParaRPr>
          </a:p>
        </p:txBody>
      </p:sp>
      <p:sp>
        <p:nvSpPr>
          <p:cNvPr id="3" name="Content Placeholder 2"/>
          <p:cNvSpPr>
            <a:spLocks noGrp="1"/>
          </p:cNvSpPr>
          <p:nvPr>
            <p:ph idx="1"/>
          </p:nvPr>
        </p:nvSpPr>
        <p:spPr/>
        <p:txBody>
          <a:bodyPr>
            <a:normAutofit lnSpcReduction="10000"/>
          </a:bodyPr>
          <a:lstStyle/>
          <a:p>
            <a:r>
              <a:rPr lang="en-US" dirty="0" smtClean="0"/>
              <a:t>Most people with anorexia nervosa eat very little. Some develop malnutrition, a condition in which the body doesn’t get the nutrients it needs to grow and function properly.</a:t>
            </a:r>
          </a:p>
          <a:p>
            <a:r>
              <a:rPr lang="en-US" dirty="0" smtClean="0"/>
              <a:t>They may also develop shrunken organs, bone loss, low body temperature, low blood pressure, and a slowed metabolism. In some people with anorexia, an irregular heartbeat may lead to cardiac arrest.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10400" y="5334000"/>
            <a:ext cx="990600" cy="1371600"/>
          </a:xfrm>
          <a:prstGeom prst="rect">
            <a:avLst/>
          </a:prstGeom>
        </p:spPr>
      </p:pic>
    </p:spTree>
    <p:extLst>
      <p:ext uri="{BB962C8B-B14F-4D97-AF65-F5344CB8AC3E}">
        <p14:creationId xmlns:p14="http://schemas.microsoft.com/office/powerpoint/2010/main" val="2839608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latin typeface="Comic Sans MS" pitchFamily="66" charset="0"/>
              </a:rPr>
              <a:t>Bulimia Nervosa</a:t>
            </a:r>
            <a:endParaRPr lang="en-US" b="1" dirty="0">
              <a:solidFill>
                <a:srgbClr val="FF0000"/>
              </a:solidFill>
              <a:latin typeface="Comic Sans MS" pitchFamily="66" charset="0"/>
            </a:endParaRPr>
          </a:p>
        </p:txBody>
      </p:sp>
      <p:sp>
        <p:nvSpPr>
          <p:cNvPr id="3" name="Content Placeholder 2"/>
          <p:cNvSpPr>
            <a:spLocks noGrp="1"/>
          </p:cNvSpPr>
          <p:nvPr>
            <p:ph idx="1"/>
          </p:nvPr>
        </p:nvSpPr>
        <p:spPr/>
        <p:txBody>
          <a:bodyPr/>
          <a:lstStyle/>
          <a:p>
            <a:r>
              <a:rPr lang="en-US" b="1" dirty="0" smtClean="0"/>
              <a:t>Bulimia</a:t>
            </a:r>
            <a:r>
              <a:rPr lang="en-US" dirty="0" smtClean="0"/>
              <a:t> is </a:t>
            </a:r>
            <a:r>
              <a:rPr lang="en-US" i="1" dirty="0" smtClean="0"/>
              <a:t>a condition in which a person eats </a:t>
            </a:r>
            <a:r>
              <a:rPr lang="en-US" dirty="0" smtClean="0"/>
              <a:t>large</a:t>
            </a:r>
            <a:r>
              <a:rPr lang="en-US" i="1" dirty="0" smtClean="0"/>
              <a:t> amounts of food and then tries to purge</a:t>
            </a:r>
            <a:r>
              <a:rPr lang="en-US" dirty="0" smtClean="0"/>
              <a:t>.  </a:t>
            </a:r>
          </a:p>
          <a:p>
            <a:r>
              <a:rPr lang="en-US" dirty="0" smtClean="0"/>
              <a:t>Many people with bulimia force themselves to vomit. Others take laxatives to force the food quickly through their body.</a:t>
            </a:r>
          </a:p>
          <a:p>
            <a:r>
              <a:rPr lang="en-US" dirty="0" smtClean="0"/>
              <a:t>Most common in young women and teenage girls, young men and teenage boys can also develop the disorder.</a:t>
            </a:r>
            <a:endParaRPr lang="en-US" dirty="0"/>
          </a:p>
        </p:txBody>
      </p:sp>
    </p:spTree>
    <p:extLst>
      <p:ext uri="{BB962C8B-B14F-4D97-AF65-F5344CB8AC3E}">
        <p14:creationId xmlns:p14="http://schemas.microsoft.com/office/powerpoint/2010/main" val="1398221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810000" cy="1249362"/>
          </a:xfrm>
        </p:spPr>
        <p:txBody>
          <a:bodyPr/>
          <a:lstStyle/>
          <a:p>
            <a:r>
              <a:rPr lang="en-US" b="1" dirty="0" smtClean="0">
                <a:solidFill>
                  <a:srgbClr val="FF0000"/>
                </a:solidFill>
                <a:latin typeface="Comic Sans MS" pitchFamily="66" charset="0"/>
              </a:rPr>
              <a:t>Continue</a:t>
            </a:r>
            <a:endParaRPr lang="en-US" b="1" dirty="0">
              <a:solidFill>
                <a:srgbClr val="FF0000"/>
              </a:solidFill>
              <a:latin typeface="Comic Sans MS" pitchFamily="66" charset="0"/>
            </a:endParaRPr>
          </a:p>
        </p:txBody>
      </p:sp>
      <p:sp>
        <p:nvSpPr>
          <p:cNvPr id="3" name="Content Placeholder 2"/>
          <p:cNvSpPr>
            <a:spLocks noGrp="1"/>
          </p:cNvSpPr>
          <p:nvPr>
            <p:ph idx="1"/>
          </p:nvPr>
        </p:nvSpPr>
        <p:spPr/>
        <p:txBody>
          <a:bodyPr/>
          <a:lstStyle/>
          <a:p>
            <a:r>
              <a:rPr lang="en-US" dirty="0" smtClean="0"/>
              <a:t>People with bulimia are extremely concerned about being thin and attractive. They gorge on large amounts of food. Then, fearing that they are losing control of their bodies, they take drastic steps to regain control.</a:t>
            </a:r>
          </a:p>
          <a:p>
            <a:r>
              <a:rPr lang="en-US" dirty="0" smtClean="0"/>
              <a:t>Crash diets, including fasting, to try to make up for overeating. Others may exercise excessively.</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3200" y="5181600"/>
            <a:ext cx="1524000" cy="1620404"/>
          </a:xfrm>
          <a:prstGeom prst="rect">
            <a:avLst/>
          </a:prstGeom>
        </p:spPr>
      </p:pic>
    </p:spTree>
    <p:extLst>
      <p:ext uri="{BB962C8B-B14F-4D97-AF65-F5344CB8AC3E}">
        <p14:creationId xmlns:p14="http://schemas.microsoft.com/office/powerpoint/2010/main" val="2283531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886200" cy="1096962"/>
          </a:xfrm>
        </p:spPr>
        <p:txBody>
          <a:bodyPr/>
          <a:lstStyle/>
          <a:p>
            <a:r>
              <a:rPr lang="en-US" b="1" dirty="0" smtClean="0">
                <a:solidFill>
                  <a:srgbClr val="FF0000"/>
                </a:solidFill>
                <a:latin typeface="Comic Sans MS" pitchFamily="66" charset="0"/>
              </a:rPr>
              <a:t>Continue</a:t>
            </a:r>
            <a:endParaRPr lang="en-US" b="1" dirty="0">
              <a:solidFill>
                <a:srgbClr val="FF0000"/>
              </a:solidFill>
              <a:latin typeface="Comic Sans MS" pitchFamily="66" charset="0"/>
            </a:endParaRPr>
          </a:p>
        </p:txBody>
      </p:sp>
      <p:sp>
        <p:nvSpPr>
          <p:cNvPr id="3" name="Content Placeholder 2"/>
          <p:cNvSpPr>
            <a:spLocks noGrp="1"/>
          </p:cNvSpPr>
          <p:nvPr>
            <p:ph idx="1"/>
          </p:nvPr>
        </p:nvSpPr>
        <p:spPr/>
        <p:txBody>
          <a:bodyPr>
            <a:normAutofit lnSpcReduction="10000"/>
          </a:bodyPr>
          <a:lstStyle/>
          <a:p>
            <a:r>
              <a:rPr lang="en-US" dirty="0" smtClean="0"/>
              <a:t>Bulimia damages the body in many ways.</a:t>
            </a:r>
          </a:p>
          <a:p>
            <a:r>
              <a:rPr lang="en-US" dirty="0" smtClean="0"/>
              <a:t>Stomach acids from frequent vomiting can damage teeth and injure the mouth and throat.</a:t>
            </a:r>
          </a:p>
          <a:p>
            <a:r>
              <a:rPr lang="en-US" dirty="0" smtClean="0"/>
              <a:t>Vomiting can cause the stomach to rupture. </a:t>
            </a:r>
          </a:p>
          <a:p>
            <a:r>
              <a:rPr lang="en-US" dirty="0" smtClean="0"/>
              <a:t>Repeated use of laxatives can damage the kidneys and liver.</a:t>
            </a:r>
          </a:p>
          <a:p>
            <a:r>
              <a:rPr lang="en-US" dirty="0" smtClean="0"/>
              <a:t>Many people with bulimia suffer from malnutrition.</a:t>
            </a:r>
            <a:endParaRPr lang="en-US" dirty="0"/>
          </a:p>
        </p:txBody>
      </p:sp>
    </p:spTree>
    <p:extLst>
      <p:ext uri="{BB962C8B-B14F-4D97-AF65-F5344CB8AC3E}">
        <p14:creationId xmlns:p14="http://schemas.microsoft.com/office/powerpoint/2010/main" val="1040618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3000" y="1524000"/>
            <a:ext cx="6565295" cy="4495800"/>
          </a:xfrm>
        </p:spPr>
      </p:pic>
    </p:spTree>
    <p:extLst>
      <p:ext uri="{BB962C8B-B14F-4D97-AF65-F5344CB8AC3E}">
        <p14:creationId xmlns:p14="http://schemas.microsoft.com/office/powerpoint/2010/main" val="14809838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TotalTime>
  <Words>452</Words>
  <Application>Microsoft Office PowerPoint</Application>
  <PresentationFormat>On-screen Show (4:3)</PresentationFormat>
  <Paragraphs>32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Eating Disorders</vt:lpstr>
      <vt:lpstr>The Risks of Eating Disorders</vt:lpstr>
      <vt:lpstr>PowerPoint Presentation</vt:lpstr>
      <vt:lpstr>Anorexia Nervous</vt:lpstr>
      <vt:lpstr>Continue</vt:lpstr>
      <vt:lpstr>Bulimia Nervosa</vt:lpstr>
      <vt:lpstr>Continue</vt:lpstr>
      <vt:lpstr>Continue</vt:lpstr>
      <vt:lpstr>PowerPoint Presentation</vt:lpstr>
      <vt:lpstr>Binge Eating Disorder</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Eating Disorders</dc:title>
  <dc:creator>Allen M. Brewer</dc:creator>
  <cp:lastModifiedBy>Allen M. Brewer</cp:lastModifiedBy>
  <cp:revision>10</cp:revision>
  <dcterms:created xsi:type="dcterms:W3CDTF">2012-10-05T16:36:15Z</dcterms:created>
  <dcterms:modified xsi:type="dcterms:W3CDTF">2012-10-08T21:26:50Z</dcterms:modified>
</cp:coreProperties>
</file>